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1pPr>
    <a:lvl2pPr marL="40448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2pPr>
    <a:lvl3pPr marL="80897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3pPr>
    <a:lvl4pPr marL="121345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4pPr>
    <a:lvl5pPr marL="161793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5pPr>
    <a:lvl6pPr marL="202242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6pPr>
    <a:lvl7pPr marL="242690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7pPr>
    <a:lvl8pPr marL="283139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8pPr>
    <a:lvl9pPr marL="323587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790"/>
  </p:normalViewPr>
  <p:slideViewPr>
    <p:cSldViewPr snapToGrid="0" snapToObjects="1">
      <p:cViewPr varScale="1">
        <p:scale>
          <a:sx n="65" d="100"/>
          <a:sy n="65" d="100"/>
        </p:scale>
        <p:origin x="1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E04FB-5977-B54B-8CA5-5EE7D27F12C0}" type="doc">
      <dgm:prSet loTypeId="urn:microsoft.com/office/officeart/2005/8/layout/vList4" loCatId="list" qsTypeId="urn:microsoft.com/office/officeart/2005/8/quickstyle/simple4" qsCatId="simple" csTypeId="urn:microsoft.com/office/officeart/2005/8/colors/accent1_2" csCatId="accent1" phldr="1"/>
      <dgm:spPr/>
    </dgm:pt>
    <dgm:pt modelId="{2FC14269-27B3-C948-98A6-920C3AE6C5D8}">
      <dgm:prSet phldrT="[Text]" custT="1"/>
      <dgm:spPr>
        <a:solidFill>
          <a:schemeClr val="bg2"/>
        </a:solidFill>
      </dgm:spPr>
      <dgm:t>
        <a:bodyPr/>
        <a:lstStyle/>
        <a:p>
          <a:pPr marL="0" indent="811213">
            <a:tabLst/>
          </a:pPr>
          <a:r>
            <a:rPr lang="en-US" sz="1400" b="1" dirty="0" smtClean="0">
              <a:solidFill>
                <a:schemeClr val="tx1"/>
              </a:solidFill>
            </a:rPr>
            <a:t>Pre-operative</a:t>
          </a:r>
          <a:r>
            <a:rPr lang="en-US" sz="1400" b="1" baseline="0" dirty="0" smtClean="0">
              <a:solidFill>
                <a:schemeClr val="tx1"/>
              </a:solidFill>
            </a:rPr>
            <a:t> assessment including airway assessment</a:t>
          </a:r>
        </a:p>
        <a:p>
          <a:pPr marL="0" indent="811213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Pre-operative Team Briefing to discuss plans. Include </a:t>
          </a:r>
          <a:r>
            <a:rPr lang="en-US" sz="1400" b="1" baseline="0" dirty="0" err="1" smtClean="0">
              <a:solidFill>
                <a:schemeClr val="tx1"/>
              </a:solidFill>
            </a:rPr>
            <a:t>Anaesthetic</a:t>
          </a:r>
          <a:r>
            <a:rPr lang="en-US" sz="1400" b="1" baseline="0" dirty="0" smtClean="0">
              <a:solidFill>
                <a:schemeClr val="tx1"/>
              </a:solidFill>
            </a:rPr>
            <a:t> Plan A,B,C,D</a:t>
          </a:r>
        </a:p>
        <a:p>
          <a:pPr marL="0" indent="811213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Optimize patient condition and position pre-intubation </a:t>
          </a:r>
          <a:endParaRPr lang="en-US" sz="1400" b="1" dirty="0">
            <a:solidFill>
              <a:schemeClr val="tx1"/>
            </a:solidFill>
          </a:endParaRPr>
        </a:p>
      </dgm:t>
    </dgm:pt>
    <dgm:pt modelId="{3A7CB486-1DC3-7548-93DE-8B9B63778357}" type="parTrans" cxnId="{B7844920-EA34-724F-A607-60444A380672}">
      <dgm:prSet/>
      <dgm:spPr/>
      <dgm:t>
        <a:bodyPr/>
        <a:lstStyle/>
        <a:p>
          <a:endParaRPr lang="en-US"/>
        </a:p>
      </dgm:t>
    </dgm:pt>
    <dgm:pt modelId="{4D5A8E93-296A-4044-94BE-9D7A4B0C3FE5}" type="sibTrans" cxnId="{B7844920-EA34-724F-A607-60444A380672}">
      <dgm:prSet/>
      <dgm:spPr/>
      <dgm:t>
        <a:bodyPr/>
        <a:lstStyle/>
        <a:p>
          <a:endParaRPr lang="en-US"/>
        </a:p>
      </dgm:t>
    </dgm:pt>
    <dgm:pt modelId="{986DD982-4A30-664D-A9AF-6EF299CE5B80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sz="1100" dirty="0" smtClean="0"/>
        </a:p>
        <a:p>
          <a:pPr marL="0" indent="811213">
            <a:tabLst/>
          </a:pPr>
          <a:r>
            <a:rPr lang="en-US" sz="1400" b="1" dirty="0" smtClean="0">
              <a:solidFill>
                <a:schemeClr val="tx1"/>
              </a:solidFill>
            </a:rPr>
            <a:t>N95/FFP mask</a:t>
          </a:r>
          <a:r>
            <a:rPr lang="en-US" sz="1400" b="1" baseline="0" dirty="0" smtClean="0">
              <a:solidFill>
                <a:schemeClr val="tx1"/>
              </a:solidFill>
            </a:rPr>
            <a:t>, gown, hat, eye protection, gloves (double glove for airway management)</a:t>
          </a:r>
        </a:p>
        <a:p>
          <a:pPr marL="0" indent="811213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Viral filter in breathing circuit (HEPA / HMEF)</a:t>
          </a:r>
        </a:p>
        <a:p>
          <a:pPr marL="0" indent="811213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Aerosol Barrier</a:t>
          </a:r>
        </a:p>
        <a:p>
          <a:pPr marL="0" indent="811213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No non-essential personnel during intubation &amp; </a:t>
          </a:r>
          <a:r>
            <a:rPr lang="en-US" sz="1400" b="1" baseline="0" dirty="0" err="1" smtClean="0">
              <a:solidFill>
                <a:schemeClr val="tx1"/>
              </a:solidFill>
            </a:rPr>
            <a:t>extubation</a:t>
          </a:r>
          <a:endParaRPr lang="en-US" sz="1400" b="1" dirty="0" smtClean="0">
            <a:solidFill>
              <a:schemeClr val="tx1"/>
            </a:solidFill>
          </a:endParaRPr>
        </a:p>
        <a:p>
          <a:endParaRPr lang="en-US" sz="1100" dirty="0"/>
        </a:p>
      </dgm:t>
    </dgm:pt>
    <dgm:pt modelId="{9D0800AA-F2B4-F246-88AD-62322C341164}" type="parTrans" cxnId="{BAF02713-8F43-9F41-B1C7-5638021EB39A}">
      <dgm:prSet/>
      <dgm:spPr/>
      <dgm:t>
        <a:bodyPr/>
        <a:lstStyle/>
        <a:p>
          <a:endParaRPr lang="en-US"/>
        </a:p>
      </dgm:t>
    </dgm:pt>
    <dgm:pt modelId="{9EBB4C64-D261-D746-924F-2F998B935A45}" type="sibTrans" cxnId="{BAF02713-8F43-9F41-B1C7-5638021EB39A}">
      <dgm:prSet/>
      <dgm:spPr/>
      <dgm:t>
        <a:bodyPr/>
        <a:lstStyle/>
        <a:p>
          <a:endParaRPr lang="en-US"/>
        </a:p>
      </dgm:t>
    </dgm:pt>
    <dgm:pt modelId="{CD7CF1DA-2C56-3042-B819-F63C999B0D57}">
      <dgm:prSet phldrT="[Text]" custT="1"/>
      <dgm:spPr>
        <a:solidFill>
          <a:schemeClr val="bg2"/>
        </a:solidFill>
      </dgm:spPr>
      <dgm:t>
        <a:bodyPr/>
        <a:lstStyle/>
        <a:p>
          <a:pPr marL="758825" indent="0">
            <a:tabLst>
              <a:tab pos="522288" algn="l"/>
            </a:tabLst>
          </a:pPr>
          <a:r>
            <a:rPr lang="en-US" sz="1400" b="1" dirty="0" smtClean="0">
              <a:solidFill>
                <a:schemeClr val="tx1"/>
              </a:solidFill>
            </a:rPr>
            <a:t>Airway</a:t>
          </a:r>
          <a:r>
            <a:rPr lang="en-US" sz="1400" b="1" baseline="0" dirty="0" smtClean="0">
              <a:solidFill>
                <a:schemeClr val="tx1"/>
              </a:solidFill>
            </a:rPr>
            <a:t> equipment </a:t>
          </a:r>
          <a:r>
            <a:rPr lang="en-GB" sz="1400" b="1" baseline="0" dirty="0" smtClean="0">
              <a:solidFill>
                <a:schemeClr val="tx1"/>
              </a:solidFill>
            </a:rPr>
            <a:t>- Mask, </a:t>
          </a:r>
          <a:r>
            <a:rPr lang="en-US" sz="1400" b="1" baseline="0" dirty="0" smtClean="0">
              <a:solidFill>
                <a:schemeClr val="tx1"/>
              </a:solidFill>
            </a:rPr>
            <a:t>Laryngoscope (VL </a:t>
          </a:r>
          <a:r>
            <a:rPr lang="en-US" sz="1400" b="1" i="1" baseline="0" dirty="0" smtClean="0">
              <a:solidFill>
                <a:schemeClr val="tx1"/>
              </a:solidFill>
            </a:rPr>
            <a:t>if available)</a:t>
          </a:r>
          <a:r>
            <a:rPr lang="en-US" sz="1400" b="1" baseline="0" dirty="0" smtClean="0">
              <a:solidFill>
                <a:schemeClr val="tx1"/>
              </a:solidFill>
            </a:rPr>
            <a:t>, ETT, Syringe, Tie/Tape, Stylet</a:t>
          </a:r>
        </a:p>
        <a:p>
          <a:pPr marL="758825" indent="0">
            <a:tabLst>
              <a:tab pos="522288" algn="l"/>
            </a:tabLst>
          </a:pPr>
          <a:r>
            <a:rPr lang="en-US" sz="1400" b="1" baseline="0" dirty="0" smtClean="0">
              <a:solidFill>
                <a:schemeClr val="tx1"/>
              </a:solidFill>
            </a:rPr>
            <a:t>Airway adjuncts - </a:t>
          </a:r>
          <a:r>
            <a:rPr lang="en-US" sz="1400" b="1" baseline="0" dirty="0" err="1" smtClean="0">
              <a:solidFill>
                <a:schemeClr val="tx1"/>
              </a:solidFill>
            </a:rPr>
            <a:t>Bougie</a:t>
          </a:r>
          <a:r>
            <a:rPr lang="en-US" sz="1400" b="1" baseline="0" dirty="0" smtClean="0">
              <a:solidFill>
                <a:schemeClr val="tx1"/>
              </a:solidFill>
            </a:rPr>
            <a:t>, </a:t>
          </a:r>
          <a:r>
            <a:rPr lang="en-US" sz="1400" b="1" baseline="0" dirty="0" err="1" smtClean="0">
              <a:solidFill>
                <a:schemeClr val="tx1"/>
              </a:solidFill>
            </a:rPr>
            <a:t>Supraglottic</a:t>
          </a:r>
          <a:r>
            <a:rPr lang="en-US" sz="1400" b="1" baseline="0" dirty="0" smtClean="0">
              <a:solidFill>
                <a:schemeClr val="tx1"/>
              </a:solidFill>
            </a:rPr>
            <a:t> Airway (2</a:t>
          </a:r>
          <a:r>
            <a:rPr lang="en-US" sz="1400" b="1" baseline="30000" dirty="0" smtClean="0">
              <a:solidFill>
                <a:schemeClr val="tx1"/>
              </a:solidFill>
            </a:rPr>
            <a:t>nd</a:t>
          </a:r>
          <a:r>
            <a:rPr lang="en-US" sz="1400" b="1" baseline="0" dirty="0" smtClean="0">
              <a:solidFill>
                <a:schemeClr val="tx1"/>
              </a:solidFill>
            </a:rPr>
            <a:t> generation </a:t>
          </a:r>
          <a:r>
            <a:rPr lang="en-US" sz="1400" b="1" i="1" baseline="0" dirty="0" smtClean="0">
              <a:solidFill>
                <a:schemeClr val="tx1"/>
              </a:solidFill>
            </a:rPr>
            <a:t>if available</a:t>
          </a:r>
          <a:r>
            <a:rPr lang="en-US" sz="1400" b="1" baseline="0" dirty="0" smtClean="0">
              <a:solidFill>
                <a:schemeClr val="tx1"/>
              </a:solidFill>
            </a:rPr>
            <a:t>), Oral Airway</a:t>
          </a:r>
        </a:p>
        <a:p>
          <a:pPr marL="2278063" indent="-1519238">
            <a:tabLst>
              <a:tab pos="522288" algn="l"/>
            </a:tabLst>
          </a:pPr>
          <a:r>
            <a:rPr lang="en-US" sz="1400" b="1" baseline="0" dirty="0" smtClean="0">
              <a:solidFill>
                <a:schemeClr val="tx1"/>
              </a:solidFill>
            </a:rPr>
            <a:t>Working Suction + Suction Catheter</a:t>
          </a:r>
        </a:p>
        <a:p>
          <a:pPr marL="0" indent="75882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Drugs </a:t>
          </a:r>
          <a:r>
            <a:rPr lang="mr-IN" sz="1400" b="1" baseline="0" dirty="0" smtClean="0">
              <a:solidFill>
                <a:schemeClr val="tx1"/>
              </a:solidFill>
            </a:rPr>
            <a:t>–</a:t>
          </a:r>
          <a:r>
            <a:rPr lang="en-US" sz="1400" b="1" baseline="0" dirty="0" smtClean="0">
              <a:solidFill>
                <a:schemeClr val="tx1"/>
              </a:solidFill>
            </a:rPr>
            <a:t> RSI Induction &amp; NM Blockade, Emergency Drugs, Analgesics, Antibiotics, Others</a:t>
          </a:r>
        </a:p>
        <a:p>
          <a:pPr marL="0" indent="75882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Equipment for IV access + Fluids, Infusions, Blood </a:t>
          </a:r>
          <a:r>
            <a:rPr lang="en-US" sz="1400" b="1" i="1" baseline="0" dirty="0" smtClean="0">
              <a:solidFill>
                <a:schemeClr val="tx1"/>
              </a:solidFill>
            </a:rPr>
            <a:t>if required</a:t>
          </a:r>
          <a:endParaRPr lang="en-US" sz="1400" b="1" i="1" dirty="0">
            <a:solidFill>
              <a:schemeClr val="tx1"/>
            </a:solidFill>
          </a:endParaRPr>
        </a:p>
      </dgm:t>
    </dgm:pt>
    <dgm:pt modelId="{6AE5150C-BF82-9D43-A1A9-4BBD88DE9E63}" type="parTrans" cxnId="{F269AA4D-E3D6-1A45-99FC-E9A8D55F9F15}">
      <dgm:prSet/>
      <dgm:spPr/>
      <dgm:t>
        <a:bodyPr/>
        <a:lstStyle/>
        <a:p>
          <a:endParaRPr lang="en-US"/>
        </a:p>
      </dgm:t>
    </dgm:pt>
    <dgm:pt modelId="{AE786E60-B530-8845-87EA-D3F9D752440B}" type="sibTrans" cxnId="{F269AA4D-E3D6-1A45-99FC-E9A8D55F9F15}">
      <dgm:prSet/>
      <dgm:spPr/>
      <dgm:t>
        <a:bodyPr/>
        <a:lstStyle/>
        <a:p>
          <a:endParaRPr lang="en-US"/>
        </a:p>
      </dgm:t>
    </dgm:pt>
    <dgm:pt modelId="{6DA71815-3F18-184F-A6F7-DA1FF129C1F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889000" indent="0">
            <a:tabLst/>
          </a:pPr>
          <a:endParaRPr lang="en-US" sz="1400" dirty="0" smtClean="0">
            <a:solidFill>
              <a:schemeClr val="tx1"/>
            </a:solidFill>
          </a:endParaRPr>
        </a:p>
        <a:p>
          <a:pPr marL="889000" indent="-13017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Pre-oxygenate (2-handed, tight seal, low flow, &gt;3 mins)</a:t>
          </a:r>
        </a:p>
        <a:p>
          <a:pPr marL="889000" indent="-13017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Avoid mask ventilation unless hypoxic </a:t>
          </a:r>
          <a:r>
            <a:rPr lang="en-GB" sz="1400" b="1" baseline="0" dirty="0" smtClean="0">
              <a:solidFill>
                <a:schemeClr val="tx1"/>
              </a:solidFill>
            </a:rPr>
            <a:t> (</a:t>
          </a:r>
          <a:r>
            <a:rPr lang="en-GB" sz="1400" b="1" i="1" baseline="0" dirty="0" smtClean="0">
              <a:solidFill>
                <a:schemeClr val="tx1"/>
              </a:solidFill>
            </a:rPr>
            <a:t>if required: </a:t>
          </a:r>
          <a:r>
            <a:rPr lang="en-US" sz="1400" b="1" i="1" baseline="0" dirty="0" smtClean="0">
              <a:solidFill>
                <a:schemeClr val="tx1"/>
              </a:solidFill>
            </a:rPr>
            <a:t>2-handed, low flow, low pressure</a:t>
          </a:r>
          <a:r>
            <a:rPr lang="en-US" sz="1400" b="1" baseline="0" dirty="0" smtClean="0">
              <a:solidFill>
                <a:schemeClr val="tx1"/>
              </a:solidFill>
            </a:rPr>
            <a:t>)</a:t>
          </a:r>
        </a:p>
        <a:p>
          <a:pPr marL="889000" indent="-13017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Inflate ETT cuff before ventilating &amp; avoid unnecessary disconnections</a:t>
          </a:r>
        </a:p>
        <a:p>
          <a:pPr marL="889000" indent="-13017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Confirm ETT placement with capnography </a:t>
          </a:r>
          <a:r>
            <a:rPr lang="en-US" sz="1400" b="1" i="1" baseline="0" dirty="0" smtClean="0">
              <a:solidFill>
                <a:schemeClr val="tx1"/>
              </a:solidFill>
            </a:rPr>
            <a:t>if available, </a:t>
          </a:r>
          <a:r>
            <a:rPr lang="en-US" sz="1400" b="1" i="0" baseline="0" dirty="0" smtClean="0">
              <a:solidFill>
                <a:schemeClr val="tx1"/>
              </a:solidFill>
            </a:rPr>
            <a:t>or traditional methods</a:t>
          </a:r>
        </a:p>
        <a:p>
          <a:pPr marL="889000" indent="-130175">
            <a:tabLst/>
          </a:pPr>
          <a:r>
            <a:rPr lang="en-US" sz="1400" b="1" baseline="0" dirty="0" smtClean="0">
              <a:solidFill>
                <a:schemeClr val="tx1"/>
              </a:solidFill>
            </a:rPr>
            <a:t>Minimize coughing at intubation &amp; </a:t>
          </a:r>
          <a:r>
            <a:rPr lang="en-US" sz="1400" b="1" baseline="0" dirty="0" err="1" smtClean="0">
              <a:solidFill>
                <a:schemeClr val="tx1"/>
              </a:solidFill>
            </a:rPr>
            <a:t>extubation</a:t>
          </a:r>
          <a:r>
            <a:rPr lang="en-US" sz="1400" b="1" baseline="0" dirty="0" smtClean="0">
              <a:solidFill>
                <a:schemeClr val="tx1"/>
              </a:solidFill>
            </a:rPr>
            <a:t> &amp; avoid excessive or over-suctioning</a:t>
          </a:r>
        </a:p>
        <a:p>
          <a:pPr marL="889000" indent="0">
            <a:tabLst/>
          </a:pPr>
          <a:endParaRPr lang="en-US" sz="1400" dirty="0">
            <a:solidFill>
              <a:schemeClr val="tx1"/>
            </a:solidFill>
          </a:endParaRPr>
        </a:p>
      </dgm:t>
    </dgm:pt>
    <dgm:pt modelId="{D3CD8C42-4330-644F-B6B5-62BDD2B65B96}" type="sibTrans" cxnId="{495C75E7-D9D3-214C-AB9A-FCA95DDAC83D}">
      <dgm:prSet/>
      <dgm:spPr/>
      <dgm:t>
        <a:bodyPr/>
        <a:lstStyle/>
        <a:p>
          <a:endParaRPr lang="en-US"/>
        </a:p>
      </dgm:t>
    </dgm:pt>
    <dgm:pt modelId="{400BD566-6375-5F42-98EF-426DE3AC7AAF}" type="parTrans" cxnId="{495C75E7-D9D3-214C-AB9A-FCA95DDAC83D}">
      <dgm:prSet/>
      <dgm:spPr/>
      <dgm:t>
        <a:bodyPr/>
        <a:lstStyle/>
        <a:p>
          <a:endParaRPr lang="en-US"/>
        </a:p>
      </dgm:t>
    </dgm:pt>
    <dgm:pt modelId="{F2EF026F-6DDB-C040-82F2-E5B7C5914A8F}" type="pres">
      <dgm:prSet presAssocID="{E38E04FB-5977-B54B-8CA5-5EE7D27F12C0}" presName="linear" presStyleCnt="0">
        <dgm:presLayoutVars>
          <dgm:dir/>
          <dgm:resizeHandles val="exact"/>
        </dgm:presLayoutVars>
      </dgm:prSet>
      <dgm:spPr/>
    </dgm:pt>
    <dgm:pt modelId="{A16EFA78-5384-A94E-A78D-015D3CD4C128}" type="pres">
      <dgm:prSet presAssocID="{2FC14269-27B3-C948-98A6-920C3AE6C5D8}" presName="comp" presStyleCnt="0"/>
      <dgm:spPr/>
    </dgm:pt>
    <dgm:pt modelId="{B384A42F-5443-3542-820D-3863F08BE563}" type="pres">
      <dgm:prSet presAssocID="{2FC14269-27B3-C948-98A6-920C3AE6C5D8}" presName="box" presStyleLbl="node1" presStyleIdx="0" presStyleCnt="4" custScaleY="80321"/>
      <dgm:spPr/>
      <dgm:t>
        <a:bodyPr/>
        <a:lstStyle/>
        <a:p>
          <a:endParaRPr lang="en-US"/>
        </a:p>
      </dgm:t>
    </dgm:pt>
    <dgm:pt modelId="{6C990BA9-0FA3-F54D-B3D4-9402B7EFC27A}" type="pres">
      <dgm:prSet presAssocID="{2FC14269-27B3-C948-98A6-920C3AE6C5D8}" presName="img" presStyleLbl="fgImgPlace1" presStyleIdx="0" presStyleCnt="4" custScaleX="70916" custScaleY="81657" custLinFactNeighborX="51461" custLinFactNeighborY="1675"/>
      <dgm:spPr>
        <a:solidFill>
          <a:schemeClr val="bg1"/>
        </a:solidFill>
      </dgm:spPr>
    </dgm:pt>
    <dgm:pt modelId="{0CAC8DEA-0492-7848-B5F4-2689D54B23DB}" type="pres">
      <dgm:prSet presAssocID="{2FC14269-27B3-C948-98A6-920C3AE6C5D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53759-CEE8-9F41-BA28-0C4CA255936F}" type="pres">
      <dgm:prSet presAssocID="{4D5A8E93-296A-4044-94BE-9D7A4B0C3FE5}" presName="spacer" presStyleCnt="0"/>
      <dgm:spPr/>
    </dgm:pt>
    <dgm:pt modelId="{AE5CE8D5-6134-3C48-8077-08A530390AC1}" type="pres">
      <dgm:prSet presAssocID="{986DD982-4A30-664D-A9AF-6EF299CE5B80}" presName="comp" presStyleCnt="0"/>
      <dgm:spPr/>
    </dgm:pt>
    <dgm:pt modelId="{C9BD776B-E7C0-9444-A096-958ADD9E8F4B}" type="pres">
      <dgm:prSet presAssocID="{986DD982-4A30-664D-A9AF-6EF299CE5B80}" presName="box" presStyleLbl="node1" presStyleIdx="1" presStyleCnt="4" custScaleY="115538"/>
      <dgm:spPr/>
      <dgm:t>
        <a:bodyPr/>
        <a:lstStyle/>
        <a:p>
          <a:endParaRPr lang="en-US"/>
        </a:p>
      </dgm:t>
    </dgm:pt>
    <dgm:pt modelId="{245C58FF-B02D-D244-97E7-7847EB54E609}" type="pres">
      <dgm:prSet presAssocID="{986DD982-4A30-664D-A9AF-6EF299CE5B80}" presName="img" presStyleLbl="fgImgPlace1" presStyleIdx="1" presStyleCnt="4" custScaleX="70882" custScaleY="106688" custLinFactNeighborX="52736" custLinFactNeighborY="3185"/>
      <dgm:spPr>
        <a:solidFill>
          <a:schemeClr val="bg1"/>
        </a:solidFill>
      </dgm:spPr>
    </dgm:pt>
    <dgm:pt modelId="{03B4A6CD-37CB-C44E-A4C4-77E5A315F3AF}" type="pres">
      <dgm:prSet presAssocID="{986DD982-4A30-664D-A9AF-6EF299CE5B8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CDBF4-0A63-C24F-9510-A3787B5BD43F}" type="pres">
      <dgm:prSet presAssocID="{9EBB4C64-D261-D746-924F-2F998B935A45}" presName="spacer" presStyleCnt="0"/>
      <dgm:spPr/>
    </dgm:pt>
    <dgm:pt modelId="{1EAC0716-166D-C04F-92BF-BEE9D861F0F0}" type="pres">
      <dgm:prSet presAssocID="{CD7CF1DA-2C56-3042-B819-F63C999B0D57}" presName="comp" presStyleCnt="0"/>
      <dgm:spPr/>
    </dgm:pt>
    <dgm:pt modelId="{5D40BD83-AC1A-7945-895F-60373629AE41}" type="pres">
      <dgm:prSet presAssocID="{CD7CF1DA-2C56-3042-B819-F63C999B0D57}" presName="box" presStyleLbl="node1" presStyleIdx="2" presStyleCnt="4" custScaleY="139472"/>
      <dgm:spPr/>
      <dgm:t>
        <a:bodyPr/>
        <a:lstStyle/>
        <a:p>
          <a:endParaRPr lang="en-US"/>
        </a:p>
      </dgm:t>
    </dgm:pt>
    <dgm:pt modelId="{8619E447-2420-9147-BF5D-40DFABF1DCF0}" type="pres">
      <dgm:prSet presAssocID="{CD7CF1DA-2C56-3042-B819-F63C999B0D57}" presName="img" presStyleLbl="fgImgPlace1" presStyleIdx="2" presStyleCnt="4" custScaleX="67539" custScaleY="132562" custLinFactNeighborX="53423" custLinFactNeighborY="2640"/>
      <dgm:spPr>
        <a:solidFill>
          <a:schemeClr val="bg1"/>
        </a:solidFill>
      </dgm:spPr>
    </dgm:pt>
    <dgm:pt modelId="{1104D7E9-58A8-0745-8194-2267831DA9D5}" type="pres">
      <dgm:prSet presAssocID="{CD7CF1DA-2C56-3042-B819-F63C999B0D5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DFB6F-9D35-CA41-9D24-EB7622F67171}" type="pres">
      <dgm:prSet presAssocID="{AE786E60-B530-8845-87EA-D3F9D752440B}" presName="spacer" presStyleCnt="0"/>
      <dgm:spPr/>
    </dgm:pt>
    <dgm:pt modelId="{7D3C9D9E-5B0A-5C4F-9B9D-B778F8768790}" type="pres">
      <dgm:prSet presAssocID="{6DA71815-3F18-184F-A6F7-DA1FF129C1F9}" presName="comp" presStyleCnt="0"/>
      <dgm:spPr/>
    </dgm:pt>
    <dgm:pt modelId="{7455F07C-29FD-A740-AA97-C8625FA338A4}" type="pres">
      <dgm:prSet presAssocID="{6DA71815-3F18-184F-A6F7-DA1FF129C1F9}" presName="box" presStyleLbl="node1" presStyleIdx="3" presStyleCnt="4" custScaleY="143587"/>
      <dgm:spPr/>
      <dgm:t>
        <a:bodyPr/>
        <a:lstStyle/>
        <a:p>
          <a:endParaRPr lang="en-US"/>
        </a:p>
      </dgm:t>
    </dgm:pt>
    <dgm:pt modelId="{565A6F72-C682-2841-8F3F-164696641F85}" type="pres">
      <dgm:prSet presAssocID="{6DA71815-3F18-184F-A6F7-DA1FF129C1F9}" presName="img" presStyleLbl="fgImgPlace1" presStyleIdx="3" presStyleCnt="4" custFlipHor="1" custScaleX="68684" custScaleY="146364" custLinFactNeighborX="54157" custLinFactNeighborY="2280"/>
      <dgm:spPr>
        <a:solidFill>
          <a:schemeClr val="bg1"/>
        </a:solidFill>
      </dgm:spPr>
    </dgm:pt>
    <dgm:pt modelId="{AFD96415-5448-A940-890E-2F1324C3E5FD}" type="pres">
      <dgm:prSet presAssocID="{6DA71815-3F18-184F-A6F7-DA1FF129C1F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74EA5-7922-7248-997C-6E7DEC5A9034}" type="presOf" srcId="{986DD982-4A30-664D-A9AF-6EF299CE5B80}" destId="{C9BD776B-E7C0-9444-A096-958ADD9E8F4B}" srcOrd="0" destOrd="0" presId="urn:microsoft.com/office/officeart/2005/8/layout/vList4"/>
    <dgm:cxn modelId="{EE867EC9-95A8-2D40-AE9B-736045B2C972}" type="presOf" srcId="{2FC14269-27B3-C948-98A6-920C3AE6C5D8}" destId="{B384A42F-5443-3542-820D-3863F08BE563}" srcOrd="0" destOrd="0" presId="urn:microsoft.com/office/officeart/2005/8/layout/vList4"/>
    <dgm:cxn modelId="{7A144FA3-9B51-4646-8318-05EB3FAA3613}" type="presOf" srcId="{2FC14269-27B3-C948-98A6-920C3AE6C5D8}" destId="{0CAC8DEA-0492-7848-B5F4-2689D54B23DB}" srcOrd="1" destOrd="0" presId="urn:microsoft.com/office/officeart/2005/8/layout/vList4"/>
    <dgm:cxn modelId="{920BAAE6-39D8-F54D-92AD-7D370AB8AFF8}" type="presOf" srcId="{986DD982-4A30-664D-A9AF-6EF299CE5B80}" destId="{03B4A6CD-37CB-C44E-A4C4-77E5A315F3AF}" srcOrd="1" destOrd="0" presId="urn:microsoft.com/office/officeart/2005/8/layout/vList4"/>
    <dgm:cxn modelId="{8645DC5A-0B4E-FD40-B370-267BA84CD77E}" type="presOf" srcId="{CD7CF1DA-2C56-3042-B819-F63C999B0D57}" destId="{1104D7E9-58A8-0745-8194-2267831DA9D5}" srcOrd="1" destOrd="0" presId="urn:microsoft.com/office/officeart/2005/8/layout/vList4"/>
    <dgm:cxn modelId="{BAF02713-8F43-9F41-B1C7-5638021EB39A}" srcId="{E38E04FB-5977-B54B-8CA5-5EE7D27F12C0}" destId="{986DD982-4A30-664D-A9AF-6EF299CE5B80}" srcOrd="1" destOrd="0" parTransId="{9D0800AA-F2B4-F246-88AD-62322C341164}" sibTransId="{9EBB4C64-D261-D746-924F-2F998B935A45}"/>
    <dgm:cxn modelId="{E0AE318E-A321-B543-9501-98A17D337F84}" type="presOf" srcId="{CD7CF1DA-2C56-3042-B819-F63C999B0D57}" destId="{5D40BD83-AC1A-7945-895F-60373629AE41}" srcOrd="0" destOrd="0" presId="urn:microsoft.com/office/officeart/2005/8/layout/vList4"/>
    <dgm:cxn modelId="{FCFF9FB1-3071-904A-A43D-4B4944D63BAF}" type="presOf" srcId="{6DA71815-3F18-184F-A6F7-DA1FF129C1F9}" destId="{7455F07C-29FD-A740-AA97-C8625FA338A4}" srcOrd="0" destOrd="0" presId="urn:microsoft.com/office/officeart/2005/8/layout/vList4"/>
    <dgm:cxn modelId="{B7844920-EA34-724F-A607-60444A380672}" srcId="{E38E04FB-5977-B54B-8CA5-5EE7D27F12C0}" destId="{2FC14269-27B3-C948-98A6-920C3AE6C5D8}" srcOrd="0" destOrd="0" parTransId="{3A7CB486-1DC3-7548-93DE-8B9B63778357}" sibTransId="{4D5A8E93-296A-4044-94BE-9D7A4B0C3FE5}"/>
    <dgm:cxn modelId="{657C9272-2772-1A46-B2FF-D947D65F17D3}" type="presOf" srcId="{6DA71815-3F18-184F-A6F7-DA1FF129C1F9}" destId="{AFD96415-5448-A940-890E-2F1324C3E5FD}" srcOrd="1" destOrd="0" presId="urn:microsoft.com/office/officeart/2005/8/layout/vList4"/>
    <dgm:cxn modelId="{F269AA4D-E3D6-1A45-99FC-E9A8D55F9F15}" srcId="{E38E04FB-5977-B54B-8CA5-5EE7D27F12C0}" destId="{CD7CF1DA-2C56-3042-B819-F63C999B0D57}" srcOrd="2" destOrd="0" parTransId="{6AE5150C-BF82-9D43-A1A9-4BBD88DE9E63}" sibTransId="{AE786E60-B530-8845-87EA-D3F9D752440B}"/>
    <dgm:cxn modelId="{4FDF7630-7C36-FF42-8E3A-29C582B48FDD}" type="presOf" srcId="{E38E04FB-5977-B54B-8CA5-5EE7D27F12C0}" destId="{F2EF026F-6DDB-C040-82F2-E5B7C5914A8F}" srcOrd="0" destOrd="0" presId="urn:microsoft.com/office/officeart/2005/8/layout/vList4"/>
    <dgm:cxn modelId="{495C75E7-D9D3-214C-AB9A-FCA95DDAC83D}" srcId="{E38E04FB-5977-B54B-8CA5-5EE7D27F12C0}" destId="{6DA71815-3F18-184F-A6F7-DA1FF129C1F9}" srcOrd="3" destOrd="0" parTransId="{400BD566-6375-5F42-98EF-426DE3AC7AAF}" sibTransId="{D3CD8C42-4330-644F-B6B5-62BDD2B65B96}"/>
    <dgm:cxn modelId="{E3F47EED-CF19-F548-97C1-8C869AB3F6C3}" type="presParOf" srcId="{F2EF026F-6DDB-C040-82F2-E5B7C5914A8F}" destId="{A16EFA78-5384-A94E-A78D-015D3CD4C128}" srcOrd="0" destOrd="0" presId="urn:microsoft.com/office/officeart/2005/8/layout/vList4"/>
    <dgm:cxn modelId="{41830787-E8B5-5142-9B4F-D147FAABE03C}" type="presParOf" srcId="{A16EFA78-5384-A94E-A78D-015D3CD4C128}" destId="{B384A42F-5443-3542-820D-3863F08BE563}" srcOrd="0" destOrd="0" presId="urn:microsoft.com/office/officeart/2005/8/layout/vList4"/>
    <dgm:cxn modelId="{0AA73FF0-DEC8-B94A-B935-D75FBE8AC56E}" type="presParOf" srcId="{A16EFA78-5384-A94E-A78D-015D3CD4C128}" destId="{6C990BA9-0FA3-F54D-B3D4-9402B7EFC27A}" srcOrd="1" destOrd="0" presId="urn:microsoft.com/office/officeart/2005/8/layout/vList4"/>
    <dgm:cxn modelId="{31D555EA-D93D-C74C-B7E2-989E93384859}" type="presParOf" srcId="{A16EFA78-5384-A94E-A78D-015D3CD4C128}" destId="{0CAC8DEA-0492-7848-B5F4-2689D54B23DB}" srcOrd="2" destOrd="0" presId="urn:microsoft.com/office/officeart/2005/8/layout/vList4"/>
    <dgm:cxn modelId="{2E3BF358-78DF-C547-BEF3-DCD323B55B95}" type="presParOf" srcId="{F2EF026F-6DDB-C040-82F2-E5B7C5914A8F}" destId="{1C753759-CEE8-9F41-BA28-0C4CA255936F}" srcOrd="1" destOrd="0" presId="urn:microsoft.com/office/officeart/2005/8/layout/vList4"/>
    <dgm:cxn modelId="{091A3D1C-5DBC-AE42-B770-AD1139C04AF1}" type="presParOf" srcId="{F2EF026F-6DDB-C040-82F2-E5B7C5914A8F}" destId="{AE5CE8D5-6134-3C48-8077-08A530390AC1}" srcOrd="2" destOrd="0" presId="urn:microsoft.com/office/officeart/2005/8/layout/vList4"/>
    <dgm:cxn modelId="{6FBF9E9F-49C6-C14E-84C2-D3C2A96A98BA}" type="presParOf" srcId="{AE5CE8D5-6134-3C48-8077-08A530390AC1}" destId="{C9BD776B-E7C0-9444-A096-958ADD9E8F4B}" srcOrd="0" destOrd="0" presId="urn:microsoft.com/office/officeart/2005/8/layout/vList4"/>
    <dgm:cxn modelId="{4751D026-F7D1-864F-9E17-AC6E8F2FE9CF}" type="presParOf" srcId="{AE5CE8D5-6134-3C48-8077-08A530390AC1}" destId="{245C58FF-B02D-D244-97E7-7847EB54E609}" srcOrd="1" destOrd="0" presId="urn:microsoft.com/office/officeart/2005/8/layout/vList4"/>
    <dgm:cxn modelId="{72656745-DB32-BB40-9DEA-48A359781F12}" type="presParOf" srcId="{AE5CE8D5-6134-3C48-8077-08A530390AC1}" destId="{03B4A6CD-37CB-C44E-A4C4-77E5A315F3AF}" srcOrd="2" destOrd="0" presId="urn:microsoft.com/office/officeart/2005/8/layout/vList4"/>
    <dgm:cxn modelId="{F2362CD9-FB62-434F-8CC4-81D2D5FF9EF0}" type="presParOf" srcId="{F2EF026F-6DDB-C040-82F2-E5B7C5914A8F}" destId="{EA3CDBF4-0A63-C24F-9510-A3787B5BD43F}" srcOrd="3" destOrd="0" presId="urn:microsoft.com/office/officeart/2005/8/layout/vList4"/>
    <dgm:cxn modelId="{C76F40A9-ACF0-B947-A54C-A8161222B290}" type="presParOf" srcId="{F2EF026F-6DDB-C040-82F2-E5B7C5914A8F}" destId="{1EAC0716-166D-C04F-92BF-BEE9D861F0F0}" srcOrd="4" destOrd="0" presId="urn:microsoft.com/office/officeart/2005/8/layout/vList4"/>
    <dgm:cxn modelId="{34BCF43A-946E-7A4D-A4FC-D2DA87B4FD55}" type="presParOf" srcId="{1EAC0716-166D-C04F-92BF-BEE9D861F0F0}" destId="{5D40BD83-AC1A-7945-895F-60373629AE41}" srcOrd="0" destOrd="0" presId="urn:microsoft.com/office/officeart/2005/8/layout/vList4"/>
    <dgm:cxn modelId="{53219976-860D-D241-97A1-61754803C0BB}" type="presParOf" srcId="{1EAC0716-166D-C04F-92BF-BEE9D861F0F0}" destId="{8619E447-2420-9147-BF5D-40DFABF1DCF0}" srcOrd="1" destOrd="0" presId="urn:microsoft.com/office/officeart/2005/8/layout/vList4"/>
    <dgm:cxn modelId="{D016B269-C740-4B45-8BC1-3C052E1E957E}" type="presParOf" srcId="{1EAC0716-166D-C04F-92BF-BEE9D861F0F0}" destId="{1104D7E9-58A8-0745-8194-2267831DA9D5}" srcOrd="2" destOrd="0" presId="urn:microsoft.com/office/officeart/2005/8/layout/vList4"/>
    <dgm:cxn modelId="{491E1030-C9D9-9241-AF8A-2EA51B534403}" type="presParOf" srcId="{F2EF026F-6DDB-C040-82F2-E5B7C5914A8F}" destId="{97FDFB6F-9D35-CA41-9D24-EB7622F67171}" srcOrd="5" destOrd="0" presId="urn:microsoft.com/office/officeart/2005/8/layout/vList4"/>
    <dgm:cxn modelId="{63AF7327-ADB2-BF40-B071-3A5169555970}" type="presParOf" srcId="{F2EF026F-6DDB-C040-82F2-E5B7C5914A8F}" destId="{7D3C9D9E-5B0A-5C4F-9B9D-B778F8768790}" srcOrd="6" destOrd="0" presId="urn:microsoft.com/office/officeart/2005/8/layout/vList4"/>
    <dgm:cxn modelId="{23BB42B5-FFD1-8A47-B574-5F6ED2091618}" type="presParOf" srcId="{7D3C9D9E-5B0A-5C4F-9B9D-B778F8768790}" destId="{7455F07C-29FD-A740-AA97-C8625FA338A4}" srcOrd="0" destOrd="0" presId="urn:microsoft.com/office/officeart/2005/8/layout/vList4"/>
    <dgm:cxn modelId="{3E94468F-3990-4F4C-A652-33FCE1086B0D}" type="presParOf" srcId="{7D3C9D9E-5B0A-5C4F-9B9D-B778F8768790}" destId="{565A6F72-C682-2841-8F3F-164696641F85}" srcOrd="1" destOrd="0" presId="urn:microsoft.com/office/officeart/2005/8/layout/vList4"/>
    <dgm:cxn modelId="{E16F703C-76D3-6E43-8488-2EBFBEDDB5F9}" type="presParOf" srcId="{7D3C9D9E-5B0A-5C4F-9B9D-B778F8768790}" destId="{AFD96415-5448-A940-890E-2F1324C3E5F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4A42F-5443-3542-820D-3863F08BE563}">
      <dsp:nvSpPr>
        <dsp:cNvPr id="0" name=""/>
        <dsp:cNvSpPr/>
      </dsp:nvSpPr>
      <dsp:spPr>
        <a:xfrm>
          <a:off x="0" y="0"/>
          <a:ext cx="9713844" cy="944837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8112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dirty="0" smtClean="0">
              <a:solidFill>
                <a:schemeClr val="tx1"/>
              </a:solidFill>
            </a:rPr>
            <a:t>Pre-operative</a:t>
          </a:r>
          <a:r>
            <a:rPr lang="en-US" sz="1400" b="1" kern="1200" baseline="0" dirty="0" smtClean="0">
              <a:solidFill>
                <a:schemeClr val="tx1"/>
              </a:solidFill>
            </a:rPr>
            <a:t> assessment including airway assessment</a:t>
          </a:r>
        </a:p>
        <a:p>
          <a:pPr marL="0" lvl="0" indent="8112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Pre-operative Team Briefing to discuss plans. Include </a:t>
          </a:r>
          <a:r>
            <a:rPr lang="en-US" sz="1400" b="1" kern="1200" baseline="0" dirty="0" err="1" smtClean="0">
              <a:solidFill>
                <a:schemeClr val="tx1"/>
              </a:solidFill>
            </a:rPr>
            <a:t>Anaesthetic</a:t>
          </a:r>
          <a:r>
            <a:rPr lang="en-US" sz="1400" b="1" kern="1200" baseline="0" dirty="0" smtClean="0">
              <a:solidFill>
                <a:schemeClr val="tx1"/>
              </a:solidFill>
            </a:rPr>
            <a:t> Plan A,B,C,D</a:t>
          </a:r>
        </a:p>
        <a:p>
          <a:pPr marL="0" lvl="0" indent="81121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Optimize patient condition and position pre-intubation 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060401" y="0"/>
        <a:ext cx="7653442" cy="944837"/>
      </dsp:txXfrm>
    </dsp:sp>
    <dsp:sp modelId="{6C990BA9-0FA3-F54D-B3D4-9402B7EFC27A}">
      <dsp:nvSpPr>
        <dsp:cNvPr id="0" name=""/>
        <dsp:cNvSpPr/>
      </dsp:nvSpPr>
      <dsp:spPr>
        <a:xfrm>
          <a:off x="1399918" y="103960"/>
          <a:ext cx="1377733" cy="76844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BD776B-E7C0-9444-A096-958ADD9E8F4B}">
      <dsp:nvSpPr>
        <dsp:cNvPr id="0" name=""/>
        <dsp:cNvSpPr/>
      </dsp:nvSpPr>
      <dsp:spPr>
        <a:xfrm>
          <a:off x="0" y="1062470"/>
          <a:ext cx="9713844" cy="135910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marL="0" lvl="0" indent="811213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dirty="0" smtClean="0">
              <a:solidFill>
                <a:schemeClr val="tx1"/>
              </a:solidFill>
            </a:rPr>
            <a:t>N95/FFP mask</a:t>
          </a:r>
          <a:r>
            <a:rPr lang="en-US" sz="1400" b="1" kern="1200" baseline="0" dirty="0" smtClean="0">
              <a:solidFill>
                <a:schemeClr val="tx1"/>
              </a:solidFill>
            </a:rPr>
            <a:t>, gown, hat, eye protection, gloves (double glove for airway management)</a:t>
          </a:r>
        </a:p>
        <a:p>
          <a:pPr marL="0" lvl="0" indent="811213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Viral filter in breathing circuit (HEPA / HMEF)</a:t>
          </a:r>
        </a:p>
        <a:p>
          <a:pPr marL="0" lvl="0" indent="811213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Aerosol Barrier</a:t>
          </a:r>
        </a:p>
        <a:p>
          <a:pPr marL="0" lvl="0" indent="811213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No non-essential personnel during intubation &amp; </a:t>
          </a:r>
          <a:r>
            <a:rPr lang="en-US" sz="1400" b="1" kern="1200" baseline="0" dirty="0" err="1" smtClean="0">
              <a:solidFill>
                <a:schemeClr val="tx1"/>
              </a:solidFill>
            </a:rPr>
            <a:t>extubation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060401" y="1062470"/>
        <a:ext cx="7653442" cy="1359104"/>
      </dsp:txXfrm>
    </dsp:sp>
    <dsp:sp modelId="{245C58FF-B02D-D244-97E7-7847EB54E609}">
      <dsp:nvSpPr>
        <dsp:cNvPr id="0" name=""/>
        <dsp:cNvSpPr/>
      </dsp:nvSpPr>
      <dsp:spPr>
        <a:xfrm>
          <a:off x="1425018" y="1269995"/>
          <a:ext cx="1377073" cy="100399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40BD83-AC1A-7945-895F-60373629AE41}">
      <dsp:nvSpPr>
        <dsp:cNvPr id="0" name=""/>
        <dsp:cNvSpPr/>
      </dsp:nvSpPr>
      <dsp:spPr>
        <a:xfrm>
          <a:off x="0" y="2539207"/>
          <a:ext cx="9713844" cy="1640646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75882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522288" algn="l"/>
            </a:tabLst>
          </a:pPr>
          <a:r>
            <a:rPr lang="en-US" sz="1400" b="1" kern="1200" dirty="0" smtClean="0">
              <a:solidFill>
                <a:schemeClr val="tx1"/>
              </a:solidFill>
            </a:rPr>
            <a:t>Airway</a:t>
          </a:r>
          <a:r>
            <a:rPr lang="en-US" sz="1400" b="1" kern="1200" baseline="0" dirty="0" smtClean="0">
              <a:solidFill>
                <a:schemeClr val="tx1"/>
              </a:solidFill>
            </a:rPr>
            <a:t> equipment </a:t>
          </a:r>
          <a:r>
            <a:rPr lang="en-GB" sz="1400" b="1" kern="1200" baseline="0" dirty="0" smtClean="0">
              <a:solidFill>
                <a:schemeClr val="tx1"/>
              </a:solidFill>
            </a:rPr>
            <a:t>- Mask, </a:t>
          </a:r>
          <a:r>
            <a:rPr lang="en-US" sz="1400" b="1" kern="1200" baseline="0" dirty="0" smtClean="0">
              <a:solidFill>
                <a:schemeClr val="tx1"/>
              </a:solidFill>
            </a:rPr>
            <a:t>Laryngoscope (VL </a:t>
          </a:r>
          <a:r>
            <a:rPr lang="en-US" sz="1400" b="1" i="1" kern="1200" baseline="0" dirty="0" smtClean="0">
              <a:solidFill>
                <a:schemeClr val="tx1"/>
              </a:solidFill>
            </a:rPr>
            <a:t>if available)</a:t>
          </a:r>
          <a:r>
            <a:rPr lang="en-US" sz="1400" b="1" kern="1200" baseline="0" dirty="0" smtClean="0">
              <a:solidFill>
                <a:schemeClr val="tx1"/>
              </a:solidFill>
            </a:rPr>
            <a:t>, ETT, Syringe, Tie/Tape, Stylet</a:t>
          </a:r>
        </a:p>
        <a:p>
          <a:pPr marL="75882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522288" algn="l"/>
            </a:tabLst>
          </a:pPr>
          <a:r>
            <a:rPr lang="en-US" sz="1400" b="1" kern="1200" baseline="0" dirty="0" smtClean="0">
              <a:solidFill>
                <a:schemeClr val="tx1"/>
              </a:solidFill>
            </a:rPr>
            <a:t>Airway adjuncts - </a:t>
          </a:r>
          <a:r>
            <a:rPr lang="en-US" sz="1400" b="1" kern="1200" baseline="0" dirty="0" err="1" smtClean="0">
              <a:solidFill>
                <a:schemeClr val="tx1"/>
              </a:solidFill>
            </a:rPr>
            <a:t>Bougie</a:t>
          </a:r>
          <a:r>
            <a:rPr lang="en-US" sz="1400" b="1" kern="1200" baseline="0" dirty="0" smtClean="0">
              <a:solidFill>
                <a:schemeClr val="tx1"/>
              </a:solidFill>
            </a:rPr>
            <a:t>, </a:t>
          </a:r>
          <a:r>
            <a:rPr lang="en-US" sz="1400" b="1" kern="1200" baseline="0" dirty="0" err="1" smtClean="0">
              <a:solidFill>
                <a:schemeClr val="tx1"/>
              </a:solidFill>
            </a:rPr>
            <a:t>Supraglottic</a:t>
          </a:r>
          <a:r>
            <a:rPr lang="en-US" sz="1400" b="1" kern="1200" baseline="0" dirty="0" smtClean="0">
              <a:solidFill>
                <a:schemeClr val="tx1"/>
              </a:solidFill>
            </a:rPr>
            <a:t> Airway (2</a:t>
          </a:r>
          <a:r>
            <a:rPr lang="en-US" sz="1400" b="1" kern="1200" baseline="30000" dirty="0" smtClean="0">
              <a:solidFill>
                <a:schemeClr val="tx1"/>
              </a:solidFill>
            </a:rPr>
            <a:t>nd</a:t>
          </a:r>
          <a:r>
            <a:rPr lang="en-US" sz="1400" b="1" kern="1200" baseline="0" dirty="0" smtClean="0">
              <a:solidFill>
                <a:schemeClr val="tx1"/>
              </a:solidFill>
            </a:rPr>
            <a:t> generation </a:t>
          </a:r>
          <a:r>
            <a:rPr lang="en-US" sz="1400" b="1" i="1" kern="1200" baseline="0" dirty="0" smtClean="0">
              <a:solidFill>
                <a:schemeClr val="tx1"/>
              </a:solidFill>
            </a:rPr>
            <a:t>if available</a:t>
          </a:r>
          <a:r>
            <a:rPr lang="en-US" sz="1400" b="1" kern="1200" baseline="0" dirty="0" smtClean="0">
              <a:solidFill>
                <a:schemeClr val="tx1"/>
              </a:solidFill>
            </a:rPr>
            <a:t>), Oral Airway</a:t>
          </a:r>
        </a:p>
        <a:p>
          <a:pPr marL="2278063" lvl="0" indent="-151923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522288" algn="l"/>
            </a:tabLst>
          </a:pPr>
          <a:r>
            <a:rPr lang="en-US" sz="1400" b="1" kern="1200" baseline="0" dirty="0" smtClean="0">
              <a:solidFill>
                <a:schemeClr val="tx1"/>
              </a:solidFill>
            </a:rPr>
            <a:t>Working Suction + Suction Catheter</a:t>
          </a:r>
        </a:p>
        <a:p>
          <a:pPr marL="0" lvl="0" indent="7588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Drugs </a:t>
          </a:r>
          <a:r>
            <a:rPr lang="mr-IN" sz="1400" b="1" kern="1200" baseline="0" dirty="0" smtClean="0">
              <a:solidFill>
                <a:schemeClr val="tx1"/>
              </a:solidFill>
            </a:rPr>
            <a:t>–</a:t>
          </a:r>
          <a:r>
            <a:rPr lang="en-US" sz="1400" b="1" kern="1200" baseline="0" dirty="0" smtClean="0">
              <a:solidFill>
                <a:schemeClr val="tx1"/>
              </a:solidFill>
            </a:rPr>
            <a:t> RSI Induction &amp; NM Blockade, Emergency Drugs, Analgesics, Antibiotics, Others</a:t>
          </a:r>
        </a:p>
        <a:p>
          <a:pPr marL="0" lvl="0" indent="7588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Equipment for IV access + Fluids, Infusions, Blood </a:t>
          </a:r>
          <a:r>
            <a:rPr lang="en-US" sz="1400" b="1" i="1" kern="1200" baseline="0" dirty="0" smtClean="0">
              <a:solidFill>
                <a:schemeClr val="tx1"/>
              </a:solidFill>
            </a:rPr>
            <a:t>if required</a:t>
          </a:r>
          <a:endParaRPr lang="en-US" sz="1400" b="1" i="1" kern="1200" dirty="0">
            <a:solidFill>
              <a:schemeClr val="tx1"/>
            </a:solidFill>
          </a:endParaRPr>
        </a:p>
      </dsp:txBody>
      <dsp:txXfrm>
        <a:off x="2060401" y="2539207"/>
        <a:ext cx="7653442" cy="1640646"/>
      </dsp:txXfrm>
    </dsp:sp>
    <dsp:sp modelId="{8619E447-2420-9147-BF5D-40DFABF1DCF0}">
      <dsp:nvSpPr>
        <dsp:cNvPr id="0" name=""/>
        <dsp:cNvSpPr/>
      </dsp:nvSpPr>
      <dsp:spPr>
        <a:xfrm>
          <a:off x="1470839" y="2760629"/>
          <a:ext cx="1312126" cy="124748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55F07C-29FD-A740-AA97-C8625FA338A4}">
      <dsp:nvSpPr>
        <dsp:cNvPr id="0" name=""/>
        <dsp:cNvSpPr/>
      </dsp:nvSpPr>
      <dsp:spPr>
        <a:xfrm>
          <a:off x="0" y="4297486"/>
          <a:ext cx="9713844" cy="168905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8890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en-US" sz="1400" kern="1200" dirty="0" smtClean="0">
            <a:solidFill>
              <a:schemeClr val="tx1"/>
            </a:solidFill>
          </a:endParaRPr>
        </a:p>
        <a:p>
          <a:pPr marL="889000" lvl="0" indent="-1301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Pre-oxygenate (2-handed, tight seal, low flow, &gt;3 mins)</a:t>
          </a:r>
        </a:p>
        <a:p>
          <a:pPr marL="889000" lvl="0" indent="-1301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Avoid mask ventilation unless hypoxic </a:t>
          </a:r>
          <a:r>
            <a:rPr lang="en-GB" sz="1400" b="1" kern="1200" baseline="0" dirty="0" smtClean="0">
              <a:solidFill>
                <a:schemeClr val="tx1"/>
              </a:solidFill>
            </a:rPr>
            <a:t> (</a:t>
          </a:r>
          <a:r>
            <a:rPr lang="en-GB" sz="1400" b="1" i="1" kern="1200" baseline="0" dirty="0" smtClean="0">
              <a:solidFill>
                <a:schemeClr val="tx1"/>
              </a:solidFill>
            </a:rPr>
            <a:t>if required: </a:t>
          </a:r>
          <a:r>
            <a:rPr lang="en-US" sz="1400" b="1" i="1" kern="1200" baseline="0" dirty="0" smtClean="0">
              <a:solidFill>
                <a:schemeClr val="tx1"/>
              </a:solidFill>
            </a:rPr>
            <a:t>2-handed, low flow, low pressure</a:t>
          </a:r>
          <a:r>
            <a:rPr lang="en-US" sz="1400" b="1" kern="1200" baseline="0" dirty="0" smtClean="0">
              <a:solidFill>
                <a:schemeClr val="tx1"/>
              </a:solidFill>
            </a:rPr>
            <a:t>)</a:t>
          </a:r>
        </a:p>
        <a:p>
          <a:pPr marL="889000" lvl="0" indent="-1301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Inflate ETT cuff before ventilating &amp; avoid unnecessary disconnections</a:t>
          </a:r>
        </a:p>
        <a:p>
          <a:pPr marL="889000" lvl="0" indent="-1301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Confirm ETT placement with capnography </a:t>
          </a:r>
          <a:r>
            <a:rPr lang="en-US" sz="1400" b="1" i="1" kern="1200" baseline="0" dirty="0" smtClean="0">
              <a:solidFill>
                <a:schemeClr val="tx1"/>
              </a:solidFill>
            </a:rPr>
            <a:t>if available, </a:t>
          </a:r>
          <a:r>
            <a:rPr lang="en-US" sz="1400" b="1" i="0" kern="1200" baseline="0" dirty="0" smtClean="0">
              <a:solidFill>
                <a:schemeClr val="tx1"/>
              </a:solidFill>
            </a:rPr>
            <a:t>or traditional methods</a:t>
          </a:r>
        </a:p>
        <a:p>
          <a:pPr marL="889000" lvl="0" indent="-1301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400" b="1" kern="1200" baseline="0" dirty="0" smtClean="0">
              <a:solidFill>
                <a:schemeClr val="tx1"/>
              </a:solidFill>
            </a:rPr>
            <a:t>Minimize coughing at intubation &amp; </a:t>
          </a:r>
          <a:r>
            <a:rPr lang="en-US" sz="1400" b="1" kern="1200" baseline="0" dirty="0" err="1" smtClean="0">
              <a:solidFill>
                <a:schemeClr val="tx1"/>
              </a:solidFill>
            </a:rPr>
            <a:t>extubation</a:t>
          </a:r>
          <a:r>
            <a:rPr lang="en-US" sz="1400" b="1" kern="1200" baseline="0" dirty="0" smtClean="0">
              <a:solidFill>
                <a:schemeClr val="tx1"/>
              </a:solidFill>
            </a:rPr>
            <a:t> &amp; avoid excessive or over-suctioning</a:t>
          </a:r>
        </a:p>
        <a:p>
          <a:pPr marL="8890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2060401" y="4297486"/>
        <a:ext cx="7653442" cy="1689052"/>
      </dsp:txXfrm>
    </dsp:sp>
    <dsp:sp modelId="{565A6F72-C682-2841-8F3F-164696641F85}">
      <dsp:nvSpPr>
        <dsp:cNvPr id="0" name=""/>
        <dsp:cNvSpPr/>
      </dsp:nvSpPr>
      <dsp:spPr>
        <a:xfrm flipH="1">
          <a:off x="1473976" y="4474781"/>
          <a:ext cx="1334371" cy="1377375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2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0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5E5C-F8A1-DD43-9CA4-66729533173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6D36-8AEC-4748-9ADB-3AD3FF37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wfsahq.org/resources/coronavirus/covid-19-information-for-low-resource-settings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3730954"/>
              </p:ext>
            </p:extLst>
          </p:nvPr>
        </p:nvGraphicFramePr>
        <p:xfrm>
          <a:off x="92766" y="791856"/>
          <a:ext cx="9713844" cy="5992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9133" y="1048495"/>
            <a:ext cx="1014637" cy="5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OPTIMISE</a:t>
            </a:r>
          </a:p>
          <a:p>
            <a:pPr algn="ctr"/>
            <a:r>
              <a:rPr lang="en-US" b="1" dirty="0" smtClean="0"/>
              <a:t>SUCCESS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49133" y="2260044"/>
            <a:ext cx="1087156" cy="5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MINIMISE</a:t>
            </a:r>
          </a:p>
          <a:p>
            <a:pPr algn="ctr"/>
            <a:r>
              <a:rPr lang="en-US" b="1" dirty="0" smtClean="0"/>
              <a:t>EXPOSURE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9134" y="3825936"/>
            <a:ext cx="1163395" cy="5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ANTICIPATE</a:t>
            </a:r>
          </a:p>
          <a:p>
            <a:pPr algn="ctr"/>
            <a:r>
              <a:rPr lang="en-US" b="1" dirty="0" smtClean="0"/>
              <a:t>NEEDS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88989" y="5314352"/>
            <a:ext cx="1883686" cy="1072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AVOID OR</a:t>
            </a:r>
          </a:p>
          <a:p>
            <a:pPr algn="ctr"/>
            <a:r>
              <a:rPr lang="en-US" b="1" dirty="0" smtClean="0"/>
              <a:t>MINIMIZE </a:t>
            </a:r>
          </a:p>
          <a:p>
            <a:pPr algn="ctr"/>
            <a:r>
              <a:rPr lang="en-US" b="1" dirty="0" smtClean="0"/>
              <a:t>AEROSOL</a:t>
            </a:r>
          </a:p>
          <a:p>
            <a:pPr algn="ctr"/>
            <a:r>
              <a:rPr lang="en-US" b="1" dirty="0" smtClean="0"/>
              <a:t>GENERATION</a:t>
            </a:r>
            <a:endParaRPr lang="en-US" b="1" dirty="0"/>
          </a:p>
        </p:txBody>
      </p:sp>
      <p:sp>
        <p:nvSpPr>
          <p:cNvPr id="9" name="Hexagon 8"/>
          <p:cNvSpPr/>
          <p:nvPr/>
        </p:nvSpPr>
        <p:spPr>
          <a:xfrm>
            <a:off x="149073" y="32315"/>
            <a:ext cx="1643027" cy="678708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rgbClr val="FF0000"/>
                </a:solidFill>
              </a:rPr>
              <a:t>COVID-19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STOP!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01262" y="978707"/>
            <a:ext cx="1228368" cy="6357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People</a:t>
            </a:r>
            <a:endParaRPr lang="en-US" sz="1200" b="1" dirty="0"/>
          </a:p>
        </p:txBody>
      </p:sp>
      <p:sp>
        <p:nvSpPr>
          <p:cNvPr id="3" name="Oval 2"/>
          <p:cNvSpPr/>
          <p:nvPr/>
        </p:nvSpPr>
        <p:spPr>
          <a:xfrm>
            <a:off x="201261" y="2103394"/>
            <a:ext cx="1228369" cy="8956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Personal Protection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>
          <a:xfrm>
            <a:off x="201261" y="3700365"/>
            <a:ext cx="1270604" cy="8071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Supplies</a:t>
            </a:r>
            <a:endParaRPr lang="en-US" sz="1200" b="1" dirty="0"/>
          </a:p>
        </p:txBody>
      </p:sp>
      <p:sp>
        <p:nvSpPr>
          <p:cNvPr id="16" name="Oval 15"/>
          <p:cNvSpPr/>
          <p:nvPr/>
        </p:nvSpPr>
        <p:spPr>
          <a:xfrm>
            <a:off x="180143" y="5155096"/>
            <a:ext cx="1270603" cy="7517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Intubation</a:t>
            </a:r>
            <a:endParaRPr lang="en-US" sz="1200" b="1" dirty="0"/>
          </a:p>
        </p:txBody>
      </p:sp>
      <p:sp>
        <p:nvSpPr>
          <p:cNvPr id="17" name="Oval 16"/>
          <p:cNvSpPr/>
          <p:nvPr/>
        </p:nvSpPr>
        <p:spPr>
          <a:xfrm>
            <a:off x="149073" y="5939905"/>
            <a:ext cx="1270603" cy="7426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Extubation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64775" y="50134"/>
            <a:ext cx="542740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Does this case have to go to the OR?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2000" b="1" dirty="0" smtClean="0">
                <a:solidFill>
                  <a:schemeClr val="bg1"/>
                </a:solidFill>
              </a:rPr>
              <a:t>SLOW </a:t>
            </a:r>
            <a:r>
              <a:rPr lang="en-US" sz="2000" b="1" dirty="0">
                <a:solidFill>
                  <a:schemeClr val="bg1"/>
                </a:solidFill>
              </a:rPr>
              <a:t>DOWN, SLOW IS SAFE!</a:t>
            </a:r>
          </a:p>
        </p:txBody>
      </p:sp>
      <p:pic>
        <p:nvPicPr>
          <p:cNvPr id="11" name="Picture 10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57" y="41758"/>
            <a:ext cx="2090462" cy="6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2563</TotalTime>
  <Words>224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Jolene</dc:creator>
  <cp:lastModifiedBy>wfsapartnerships@outlook.com</cp:lastModifiedBy>
  <cp:revision>31</cp:revision>
  <cp:lastPrinted>2020-04-26T18:45:36Z</cp:lastPrinted>
  <dcterms:created xsi:type="dcterms:W3CDTF">2020-04-25T17:44:51Z</dcterms:created>
  <dcterms:modified xsi:type="dcterms:W3CDTF">2020-05-20T09:57:55Z</dcterms:modified>
</cp:coreProperties>
</file>